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308" r:id="rId5"/>
    <p:sldId id="306" r:id="rId6"/>
    <p:sldId id="321" r:id="rId7"/>
    <p:sldId id="322" r:id="rId8"/>
    <p:sldId id="323" r:id="rId9"/>
    <p:sldId id="324" r:id="rId10"/>
    <p:sldId id="325" r:id="rId11"/>
    <p:sldId id="310" r:id="rId12"/>
    <p:sldId id="309" r:id="rId13"/>
    <p:sldId id="311" r:id="rId14"/>
    <p:sldId id="315" r:id="rId15"/>
    <p:sldId id="319" r:id="rId16"/>
    <p:sldId id="326" r:id="rId17"/>
    <p:sldId id="318" r:id="rId18"/>
    <p:sldId id="299" r:id="rId19"/>
    <p:sldId id="32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9B62-CF06-49F4-9499-AF7BF447D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3BBAE-C166-435B-B5DC-A9E14679B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D0C4E-7CF2-4CDA-90DE-F788A07A0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15D6-81BE-451C-82F1-7865F3C2AF22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EEE4F-5F67-4602-8535-34B70903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93060-4B91-46BE-9055-C996CC74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CF14-3330-4C34-8E00-14EE3943C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45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26646-48A7-4EA6-8BA0-CCD8F59E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2087F-5611-467C-BF24-B35F664BC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DD4B9-A1CC-4CF7-AFBF-718494B5D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15D6-81BE-451C-82F1-7865F3C2AF22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B0CBE-085A-4D9C-97AF-8499C2403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FD471-D226-4CBE-A0E7-7AC8EC83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CF14-3330-4C34-8E00-14EE3943C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83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50DB44-BEAE-4BAC-9DEF-EA619781AF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4A079-F169-4C03-A281-272D2A308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06B90-039E-4F8D-837A-A08C28D4D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15D6-81BE-451C-82F1-7865F3C2AF22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F6793-9505-4B50-A587-7614D6A6B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E35CB-8F96-4AD8-A13E-76E07518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CF14-3330-4C34-8E00-14EE3943C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01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1D561-5B3F-4F6A-AB90-2F0D8BF1F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B45EB-A22D-4D70-A193-513D46895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FEE53-5863-4C5F-AD88-9DDEE1371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15D6-81BE-451C-82F1-7865F3C2AF22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F4D56-EE24-4A72-8BF7-85046A894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36F20-18EB-484D-BC85-C5EA9C0EC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CF14-3330-4C34-8E00-14EE3943C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47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4007D-ABA5-4EA3-98BF-79A5E48E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234E7-4A6F-478A-85CF-3B8E08FB1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94590-195D-4690-904F-D76EDCCB2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15D6-81BE-451C-82F1-7865F3C2AF22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1842E-C31B-44D1-85A1-38E92B37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2A919-846F-4C1B-8090-7B97D3AA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CF14-3330-4C34-8E00-14EE3943C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7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1EDD-982F-4827-90D6-6A68B158B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914B-838A-42A9-AFB6-FA025436F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E7F75-AE56-415A-AA9F-7D8B605B2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70099-337C-4062-A0F3-2A2C0FAF6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15D6-81BE-451C-82F1-7865F3C2AF22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F9365-C834-47A2-AFF1-1BA40CC7B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70147-FB1A-4BAE-A154-4D582B93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CF14-3330-4C34-8E00-14EE3943C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74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ED3A6-114C-41CD-801E-BB2E0A647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E7010-15E6-4D97-83F1-3D7B90CF1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BBEE6-9677-4D18-B5CA-212C17A5B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E6F8E2-AC51-49DF-800E-AAB154A40F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9AA3A1-B2E3-4AC0-A1A0-444FE397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549504-317A-4AAF-897D-85CFDEEA6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15D6-81BE-451C-82F1-7865F3C2AF22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8B2BD-AADF-4A04-96A0-7CCAAE392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D914B3-EF9A-4CDB-8F79-966B04B6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CF14-3330-4C34-8E00-14EE3943C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6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CA55-F8F5-49BA-9303-CFF982FF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981A2-FA5E-4EA2-A5C2-1E71FEA40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15D6-81BE-451C-82F1-7865F3C2AF22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1E1086-6194-41C6-8440-E20C97089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ABEDB5-8590-4155-BC18-1CB32426A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CF14-3330-4C34-8E00-14EE3943C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29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CB806B-C363-40F3-B876-E08B4BBB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15D6-81BE-451C-82F1-7865F3C2AF22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EDA09-B43B-4106-AB32-57F228CC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4FF81-276A-419E-B8D1-791BA03F5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CF14-3330-4C34-8E00-14EE3943C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9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46059-1510-417B-8334-B3F07409C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DB09-3251-4939-B0C7-2384BDA7F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AC6AC-8C08-4D34-BA59-E44B76010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66C5B-9305-4D35-9BE0-3993E6F97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15D6-81BE-451C-82F1-7865F3C2AF22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23F97-6735-47BD-8BD2-2606AFD6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E92B8-7A34-4ADC-AF16-C5E0B58B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CF14-3330-4C34-8E00-14EE3943C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30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7FB5C-626D-4D54-9180-3CBE75664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2706E-A23B-4ACE-8E9F-F8458D036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E000F-42ED-4BB2-9A98-A611B93A3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849C4-01A3-47A5-94CF-ACC63D42E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15D6-81BE-451C-82F1-7865F3C2AF22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1FE93-4518-4DD5-8738-4624C6776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F62AC-8FBC-4C9E-9198-17B98E16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CF14-3330-4C34-8E00-14EE3943C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08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53E6BB-6CFB-43AE-8D25-3956F7FC6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8C258-BB71-4948-A097-49324AF74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ED6C0-9750-4B0D-91D4-806372E5C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915D6-81BE-451C-82F1-7865F3C2AF22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7BC03-AB91-4A4A-B434-E3C996D37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28557-4C04-4354-8C0B-805E15941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BCF14-3330-4C34-8E00-14EE3943C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38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deepak@deepakranjan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eepakranjan.com/" TargetMode="External"/><Relationship Id="rId4" Type="http://schemas.openxmlformats.org/officeDocument/2006/relationships/hyperlink" Target="mailto:contactdeepakranjan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29ACBA-1AE3-4EC8-B807-8283E37B33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3F60E6-9504-48C3-B789-E3CCFAC0D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755" y="548680"/>
            <a:ext cx="4002600" cy="45924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41A7E1-810B-49B6-9551-0113417CBD4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82280" y="285728"/>
            <a:ext cx="152401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DFE86E-BC90-49B0-AB11-250981A9394D}"/>
              </a:ext>
            </a:extLst>
          </p:cNvPr>
          <p:cNvSpPr txBox="1"/>
          <p:nvPr/>
        </p:nvSpPr>
        <p:spPr>
          <a:xfrm>
            <a:off x="2220889" y="5176553"/>
            <a:ext cx="9767417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733" dirty="0">
                <a:solidFill>
                  <a:srgbClr val="3399FF"/>
                </a:solidFill>
                <a:latin typeface="AR BLANCA" panose="02000000000000000000" pitchFamily="2" charset="0"/>
              </a:rPr>
              <a:t>It’s your light that lights the world </a:t>
            </a:r>
          </a:p>
          <a:p>
            <a:pPr algn="r"/>
            <a:r>
              <a:rPr lang="en-GB" sz="1600" dirty="0">
                <a:solidFill>
                  <a:srgbClr val="3399FF"/>
                </a:solidFill>
                <a:latin typeface="AR BLANCA" panose="02000000000000000000" pitchFamily="2" charset="0"/>
              </a:rPr>
              <a:t>Rumi</a:t>
            </a:r>
          </a:p>
        </p:txBody>
      </p:sp>
    </p:spTree>
    <p:extLst>
      <p:ext uri="{BB962C8B-B14F-4D97-AF65-F5344CB8AC3E}">
        <p14:creationId xmlns:p14="http://schemas.microsoft.com/office/powerpoint/2010/main" val="2377944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1256E3-AE44-46B9-8E15-9DB57B3242E5}"/>
              </a:ext>
            </a:extLst>
          </p:cNvPr>
          <p:cNvSpPr/>
          <p:nvPr/>
        </p:nvSpPr>
        <p:spPr>
          <a:xfrm>
            <a:off x="589862" y="625825"/>
            <a:ext cx="7585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FF9900"/>
                </a:solidFill>
                <a:latin typeface="AR BLANCA" panose="02000000000000000000" pitchFamily="2" charset="0"/>
              </a:rPr>
              <a:t> </a:t>
            </a:r>
            <a:r>
              <a:rPr lang="en-IN" sz="2400" b="1" dirty="0">
                <a:solidFill>
                  <a:srgbClr val="FF9900"/>
                </a:solidFill>
                <a:latin typeface="AR BLANCA" panose="02000000000000000000" pitchFamily="2" charset="0"/>
              </a:rPr>
              <a:t>South Asia : </a:t>
            </a:r>
            <a:r>
              <a:rPr lang="en-IN" sz="2000" b="1" dirty="0">
                <a:solidFill>
                  <a:srgbClr val="0070C0"/>
                </a:solidFill>
                <a:latin typeface="AR BLANCA" panose="02000000000000000000" pitchFamily="2" charset="0"/>
              </a:rPr>
              <a:t>Digital growing faster and stands to take over by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19FB3C-79FB-470C-9B78-9A88B8B224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1855" y="1378526"/>
            <a:ext cx="4664892" cy="447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56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28" y="115657"/>
            <a:ext cx="11577143" cy="62406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71A40B-3A85-4ED4-AB00-A2CD828AAA4F}"/>
              </a:ext>
            </a:extLst>
          </p:cNvPr>
          <p:cNvSpPr/>
          <p:nvPr/>
        </p:nvSpPr>
        <p:spPr>
          <a:xfrm>
            <a:off x="193964" y="136525"/>
            <a:ext cx="11577143" cy="7622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9900"/>
                </a:solidFill>
                <a:latin typeface="AR BLANCA" panose="02000000000000000000" pitchFamily="2" charset="0"/>
              </a:rPr>
              <a:t>Factors affecting Trends :</a:t>
            </a:r>
          </a:p>
          <a:p>
            <a:endParaRPr lang="en-IN" sz="3200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Smartphones</a:t>
            </a: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 : Arriving only 10 </a:t>
            </a:r>
            <a:r>
              <a:rPr lang="en-GB" sz="2000" dirty="0" err="1">
                <a:solidFill>
                  <a:srgbClr val="00B0F0"/>
                </a:solidFill>
                <a:latin typeface="AR BLANCA" panose="02000000000000000000" pitchFamily="2" charset="0"/>
              </a:rPr>
              <a:t>yrs</a:t>
            </a: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 ago, they have completely changed lifestyles. They are</a:t>
            </a:r>
          </a:p>
          <a:p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    getting further faster, cheaper and better with ever-new features.</a:t>
            </a:r>
          </a:p>
          <a:p>
            <a:endParaRPr lang="en-GB" sz="2000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Availability of </a:t>
            </a:r>
            <a:r>
              <a:rPr lang="en-GB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Increasingly cheaper and faster internet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Whopping 8 billion views on </a:t>
            </a:r>
            <a:r>
              <a:rPr lang="en-GB" sz="2400" b="1" dirty="0" err="1">
                <a:solidFill>
                  <a:srgbClr val="00B0F0"/>
                </a:solidFill>
                <a:latin typeface="AR BLANCA" panose="02000000000000000000" pitchFamily="2" charset="0"/>
              </a:rPr>
              <a:t>youtube</a:t>
            </a:r>
            <a:r>
              <a:rPr lang="en-GB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, daily</a:t>
            </a:r>
          </a:p>
          <a:p>
            <a:endParaRPr lang="en-GB" sz="2000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Personalisation</a:t>
            </a: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 has reached a new height as far advertisements are concerned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Twitter</a:t>
            </a:r>
            <a:r>
              <a:rPr lang="en-GB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 </a:t>
            </a: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moving from 140 to 280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Google Home &amp; Alexa </a:t>
            </a: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entering our lives like never before	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One can be LIVE on Social Media from anywhere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Billions of daily visitors on Facebook </a:t>
            </a: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which is proving to be their best friend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endParaRPr lang="en-GB" sz="2000" b="1" dirty="0">
              <a:solidFill>
                <a:srgbClr val="0070C0"/>
              </a:solidFill>
              <a:latin typeface="AR BLANC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33" dirty="0">
              <a:solidFill>
                <a:srgbClr val="0070C0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78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12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71A40B-3A85-4ED4-AB00-A2CD828AAA4F}"/>
              </a:ext>
            </a:extLst>
          </p:cNvPr>
          <p:cNvSpPr/>
          <p:nvPr/>
        </p:nvSpPr>
        <p:spPr>
          <a:xfrm>
            <a:off x="708883" y="466570"/>
            <a:ext cx="10774234" cy="6391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9900"/>
                </a:solidFill>
                <a:latin typeface="AR BLANCA" panose="02000000000000000000" pitchFamily="2" charset="0"/>
              </a:rPr>
              <a:t>Trends clearly indicate :</a:t>
            </a:r>
          </a:p>
          <a:p>
            <a:endParaRPr lang="en-IN" sz="3200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Experiential Marketing </a:t>
            </a: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: Focusing on the customer experience is at the top of the priority list for most companies.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Personalisation plays a key role </a:t>
            </a: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as top organisations strive to make experiences as compelling as possible with the integration of artificial intelligence and cloud-based technology. </a:t>
            </a:r>
          </a:p>
          <a:p>
            <a:endParaRPr lang="en-IN" sz="2000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r>
              <a:rPr lang="en-IN" sz="2400" b="1" dirty="0">
                <a:solidFill>
                  <a:srgbClr val="FF9900"/>
                </a:solidFill>
                <a:latin typeface="AR BLANCA" panose="02000000000000000000" pitchFamily="2" charset="0"/>
              </a:rPr>
              <a:t>Content is becoming increasingly important</a:t>
            </a:r>
          </a:p>
          <a:p>
            <a:endParaRPr lang="en-IN" sz="2000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Customer seeks justification 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: Customer seeks justification for what is claimed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Brand is the Hero 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: Brand persona, brand identity, Brand Positioning is becoming </a:t>
            </a:r>
          </a:p>
          <a:p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    </a:t>
            </a:r>
            <a:r>
              <a:rPr lang="en-IN" sz="2000" b="1" dirty="0" err="1">
                <a:solidFill>
                  <a:srgbClr val="00B0F0"/>
                </a:solidFill>
                <a:latin typeface="AR BLANCA" panose="02000000000000000000" pitchFamily="2" charset="0"/>
              </a:rPr>
              <a:t>increasinlgy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 important Digital is growing faster to take over</a:t>
            </a:r>
          </a:p>
          <a:p>
            <a:endParaRPr lang="en-IN" sz="20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Marketing Communication rules the business 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– as it is crucial to get the customers ( and revenue ) </a:t>
            </a:r>
            <a:r>
              <a:rPr lang="en-GB" sz="2000" dirty="0">
                <a:solidFill>
                  <a:srgbClr val="00B0F0"/>
                </a:solidFill>
              </a:rPr>
              <a:t> </a:t>
            </a:r>
          </a:p>
          <a:p>
            <a:endParaRPr lang="en-GB" sz="2133" dirty="0">
              <a:solidFill>
                <a:srgbClr val="0070C0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78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71A40B-3A85-4ED4-AB00-A2CD828AAA4F}"/>
              </a:ext>
            </a:extLst>
          </p:cNvPr>
          <p:cNvSpPr/>
          <p:nvPr/>
        </p:nvSpPr>
        <p:spPr>
          <a:xfrm>
            <a:off x="949035" y="1281919"/>
            <a:ext cx="8714510" cy="140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9900"/>
                </a:solidFill>
                <a:latin typeface="AR BLANCA" panose="02000000000000000000" pitchFamily="2" charset="0"/>
              </a:rPr>
              <a:t>Result is, a life full of  :</a:t>
            </a:r>
          </a:p>
          <a:p>
            <a:endParaRPr lang="en-IN" sz="3200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33" dirty="0">
              <a:solidFill>
                <a:srgbClr val="0070C0"/>
              </a:solidFill>
              <a:latin typeface="AR BLANCA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D5C304-4CA3-4688-96B2-E9CE992F1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299" y="1898656"/>
            <a:ext cx="6160973" cy="343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13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1256E3-AE44-46B9-8E15-9DB57B3242E5}"/>
              </a:ext>
            </a:extLst>
          </p:cNvPr>
          <p:cNvSpPr/>
          <p:nvPr/>
        </p:nvSpPr>
        <p:spPr>
          <a:xfrm>
            <a:off x="2584917" y="2011280"/>
            <a:ext cx="661270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FF9900"/>
                </a:solidFill>
                <a:latin typeface="AR BLANCA" panose="02000000000000000000" pitchFamily="2" charset="0"/>
              </a:rPr>
              <a:t> </a:t>
            </a:r>
            <a:r>
              <a:rPr lang="en-IN" sz="2800" u="sng" dirty="0">
                <a:solidFill>
                  <a:srgbClr val="FF9900"/>
                </a:solidFill>
                <a:latin typeface="AR BLANCA" panose="02000000000000000000" pitchFamily="2" charset="0"/>
              </a:rPr>
              <a:t>Trend is clear</a:t>
            </a:r>
          </a:p>
          <a:p>
            <a:endParaRPr lang="en-IN" sz="1600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Digital is growing faster to take 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It is better to start preparing before it takes over</a:t>
            </a:r>
          </a:p>
        </p:txBody>
      </p:sp>
    </p:spTree>
    <p:extLst>
      <p:ext uri="{BB962C8B-B14F-4D97-AF65-F5344CB8AC3E}">
        <p14:creationId xmlns:p14="http://schemas.microsoft.com/office/powerpoint/2010/main" val="2600635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1256E3-AE44-46B9-8E15-9DB57B3242E5}"/>
              </a:ext>
            </a:extLst>
          </p:cNvPr>
          <p:cNvSpPr/>
          <p:nvPr/>
        </p:nvSpPr>
        <p:spPr>
          <a:xfrm>
            <a:off x="427167" y="288945"/>
            <a:ext cx="10062370" cy="643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  </a:t>
            </a:r>
            <a:r>
              <a:rPr lang="en-IN" sz="2800" b="1" u="sng" dirty="0">
                <a:solidFill>
                  <a:srgbClr val="FFC000"/>
                </a:solidFill>
                <a:latin typeface="AR BLANCA" panose="02000000000000000000" pitchFamily="2" charset="0"/>
              </a:rPr>
              <a:t>Trends in Digital Advertisements</a:t>
            </a:r>
          </a:p>
          <a:p>
            <a:endParaRPr lang="en-IN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endParaRPr lang="en-IN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endParaRPr lang="en-IN" sz="1600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Interactive Content</a:t>
            </a:r>
            <a:r>
              <a:rPr lang="en-IN" sz="20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 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– QR codes, leading customers to webpage, many other details</a:t>
            </a:r>
          </a:p>
          <a:p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                                engagement with the brands like alerts, </a:t>
            </a:r>
          </a:p>
          <a:p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                                direct communication, QA sessions, , Chatting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Chatbots</a:t>
            </a:r>
            <a:r>
              <a:rPr lang="en-IN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 – 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Popping up all across your screen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Voice Search 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– Google leads and a host of others coming in the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Educating Consumers</a:t>
            </a:r>
            <a:r>
              <a:rPr lang="en-IN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- 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Taking then on virtual tours to Products, factories,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Influencer Marketing 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– Doctors, Architects, Existing satisfied users ( testimonials ),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Co-Branding</a:t>
            </a:r>
            <a:r>
              <a:rPr lang="en-IN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 : This is one of the most interesting things to happen in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Honesty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 – Brands making promises to prove their honesty. Honesty attracts customers most.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rgbClr val="FF9900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95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1256E3-AE44-46B9-8E15-9DB57B3242E5}"/>
              </a:ext>
            </a:extLst>
          </p:cNvPr>
          <p:cNvSpPr/>
          <p:nvPr/>
        </p:nvSpPr>
        <p:spPr>
          <a:xfrm>
            <a:off x="427167" y="288945"/>
            <a:ext cx="93698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                 </a:t>
            </a:r>
            <a:r>
              <a:rPr lang="en-IN" sz="2800" b="1" u="sng" dirty="0">
                <a:solidFill>
                  <a:srgbClr val="FFC000"/>
                </a:solidFill>
                <a:latin typeface="AR BLANCA" panose="02000000000000000000" pitchFamily="2" charset="0"/>
              </a:rPr>
              <a:t>Co-Branding                               QR Code</a:t>
            </a:r>
          </a:p>
          <a:p>
            <a:endParaRPr lang="en-IN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endParaRPr lang="en-IN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endParaRPr lang="en-IN" sz="1600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rgbClr val="FF9900"/>
              </a:solidFill>
              <a:latin typeface="AR BLANCA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2E444B-7209-4732-9612-AC4DBEEC4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218" y="840925"/>
            <a:ext cx="3489310" cy="50056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8AE729-FDA5-44D5-A128-57EE96B05E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5778" y="840925"/>
            <a:ext cx="3497766" cy="500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321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17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1256E3-AE44-46B9-8E15-9DB57B3242E5}"/>
              </a:ext>
            </a:extLst>
          </p:cNvPr>
          <p:cNvSpPr/>
          <p:nvPr/>
        </p:nvSpPr>
        <p:spPr>
          <a:xfrm>
            <a:off x="589862" y="625825"/>
            <a:ext cx="11295080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FF9900"/>
                </a:solidFill>
                <a:latin typeface="AR BLANCA" panose="02000000000000000000" pitchFamily="2" charset="0"/>
              </a:rPr>
              <a:t>   </a:t>
            </a:r>
            <a:r>
              <a:rPr lang="en-IN" sz="2800" b="1" dirty="0">
                <a:solidFill>
                  <a:srgbClr val="FF9900"/>
                </a:solidFill>
                <a:latin typeface="AR BLANCA" panose="02000000000000000000" pitchFamily="2" charset="0"/>
              </a:rPr>
              <a:t>The Road Ahead</a:t>
            </a:r>
            <a:endParaRPr lang="en-IN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endParaRPr lang="en-IN" sz="1600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Invest in future</a:t>
            </a: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. Invest in Digital Marketing. Get resources – People, Machines,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Invest in well-designed user-journeys </a:t>
            </a: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that facilitate clear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Value creativity and design </a:t>
            </a: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to differentiate your client’s brands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Combining digital skills with technology to improve customer experience </a:t>
            </a:r>
          </a:p>
          <a:p>
            <a:endParaRPr lang="en-IN" sz="2000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r>
              <a:rPr lang="en-IN" sz="2400" b="1" dirty="0">
                <a:solidFill>
                  <a:srgbClr val="FF9900"/>
                </a:solidFill>
                <a:latin typeface="AR BLANCA" panose="02000000000000000000" pitchFamily="2" charset="0"/>
              </a:rPr>
              <a:t>And Yes</a:t>
            </a:r>
            <a:r>
              <a:rPr lang="en-IN" sz="2000" b="1" dirty="0">
                <a:solidFill>
                  <a:srgbClr val="FF9900"/>
                </a:solidFill>
                <a:latin typeface="AR BLANCA" panose="02000000000000000000" pitchFamily="2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70C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AR BLANCA" panose="02000000000000000000" pitchFamily="2" charset="0"/>
              </a:rPr>
              <a:t>Print and Outdoors remain valid </a:t>
            </a:r>
            <a:r>
              <a:rPr lang="en-GB" sz="2000" dirty="0">
                <a:solidFill>
                  <a:srgbClr val="00B0F0"/>
                </a:solidFill>
                <a:latin typeface="AR BLANCA" panose="02000000000000000000" pitchFamily="2" charset="0"/>
              </a:rPr>
              <a:t>for future also, as well as TV. Don’t immediately write them off.</a:t>
            </a:r>
          </a:p>
          <a:p>
            <a:endParaRPr lang="en-GB" sz="2000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rgbClr val="0070C0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4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18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14" y="308653"/>
            <a:ext cx="11577143" cy="62406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71A40B-3A85-4ED4-AB00-A2CD828AAA4F}"/>
              </a:ext>
            </a:extLst>
          </p:cNvPr>
          <p:cNvSpPr/>
          <p:nvPr/>
        </p:nvSpPr>
        <p:spPr>
          <a:xfrm>
            <a:off x="3348853" y="2504372"/>
            <a:ext cx="4235455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Let us be the change-leaders</a:t>
            </a:r>
          </a:p>
          <a:p>
            <a:endParaRPr lang="en-GB" sz="1600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pPr algn="ctr"/>
            <a:r>
              <a:rPr lang="en-GB" sz="1600" dirty="0">
                <a:solidFill>
                  <a:srgbClr val="0070C0"/>
                </a:solidFill>
                <a:latin typeface="AR BLANCA" panose="02000000000000000000" pitchFamily="2" charset="0"/>
              </a:rPr>
              <a:t>  </a:t>
            </a:r>
          </a:p>
          <a:p>
            <a:pPr algn="ctr"/>
            <a:endParaRPr lang="en-GB" sz="1600" dirty="0">
              <a:solidFill>
                <a:srgbClr val="0070C0"/>
              </a:solidFill>
              <a:latin typeface="AR BLANCA" panose="02000000000000000000" pitchFamily="2" charset="0"/>
            </a:endParaRPr>
          </a:p>
          <a:p>
            <a:pPr algn="ctr"/>
            <a:r>
              <a:rPr lang="en-GB" sz="1600" dirty="0">
                <a:solidFill>
                  <a:srgbClr val="0070C0"/>
                </a:solidFill>
                <a:latin typeface="AR BLANCA" panose="02000000000000000000" pitchFamily="2" charset="0"/>
              </a:rPr>
              <a:t> </a:t>
            </a:r>
            <a:endParaRPr lang="en-GB" sz="5400" b="1" dirty="0">
              <a:solidFill>
                <a:srgbClr val="0070C0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033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19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14" y="308653"/>
            <a:ext cx="11577143" cy="62406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71A40B-3A85-4ED4-AB00-A2CD828AAA4F}"/>
              </a:ext>
            </a:extLst>
          </p:cNvPr>
          <p:cNvSpPr/>
          <p:nvPr/>
        </p:nvSpPr>
        <p:spPr>
          <a:xfrm>
            <a:off x="1219200" y="1052945"/>
            <a:ext cx="94487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>
                <a:solidFill>
                  <a:srgbClr val="FFC000"/>
                </a:solidFill>
                <a:latin typeface="AR BLANCA" panose="02000000000000000000" pitchFamily="2" charset="0"/>
              </a:rPr>
              <a:t>Reach me at :</a:t>
            </a:r>
          </a:p>
          <a:p>
            <a:endParaRPr lang="en-GB" sz="2800" b="1" u="sng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r>
              <a:rPr lang="en-GB" sz="2800" b="1" u="sng" dirty="0">
                <a:solidFill>
                  <a:srgbClr val="00B0F0"/>
                </a:solidFill>
                <a:latin typeface="AR BLANCA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deepak@deepakranjan.com</a:t>
            </a:r>
            <a:endParaRPr lang="en-GB" sz="2800" b="1" u="sng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r>
              <a:rPr lang="en-GB" sz="2800" b="1" u="sng" dirty="0">
                <a:solidFill>
                  <a:srgbClr val="00B0F0"/>
                </a:solidFill>
                <a:latin typeface="AR BLANCA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contactdeepakranjan@gmail.com</a:t>
            </a:r>
            <a:endParaRPr lang="en-GB" sz="2800" b="1" u="sng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endParaRPr lang="en-GB" sz="2800" b="1" u="sng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r>
              <a:rPr lang="en-GB" sz="2800" b="1" u="sng" dirty="0">
                <a:solidFill>
                  <a:srgbClr val="00B0F0"/>
                </a:solidFill>
                <a:latin typeface="AR BLANCA" panose="020000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my blogs and my ideas :</a:t>
            </a:r>
          </a:p>
          <a:p>
            <a:r>
              <a:rPr lang="en-GB" sz="2800" b="1" u="sng" dirty="0">
                <a:solidFill>
                  <a:srgbClr val="FFC000"/>
                </a:solidFill>
                <a:latin typeface="AR BLANCA" panose="020000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www.deepakranjan.com</a:t>
            </a:r>
            <a:r>
              <a:rPr lang="en-GB" sz="2800" b="1" u="sng" dirty="0">
                <a:solidFill>
                  <a:srgbClr val="FFC000"/>
                </a:solidFill>
                <a:latin typeface="AR BLANCA" panose="02000000000000000000" pitchFamily="2" charset="0"/>
              </a:rPr>
              <a:t> </a:t>
            </a:r>
          </a:p>
          <a:p>
            <a:endParaRPr lang="en-GB" sz="2800" b="1" u="sng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r>
              <a:rPr lang="en-GB" sz="2800" b="1" u="sng" dirty="0">
                <a:solidFill>
                  <a:srgbClr val="00B0F0"/>
                </a:solidFill>
                <a:latin typeface="AR BLANCA" panose="02000000000000000000" pitchFamily="2" charset="0"/>
              </a:rPr>
              <a:t>+91-9432262606 / +91-7603047316</a:t>
            </a:r>
          </a:p>
          <a:p>
            <a:r>
              <a:rPr lang="en-GB" sz="5400" b="1" dirty="0">
                <a:solidFill>
                  <a:srgbClr val="0070C0"/>
                </a:solidFill>
                <a:latin typeface="AR BLANCA" panose="02000000000000000000" pitchFamily="2" charset="0"/>
              </a:rPr>
              <a:t>                         </a:t>
            </a:r>
            <a:r>
              <a:rPr lang="en-GB" sz="5400" b="1">
                <a:solidFill>
                  <a:srgbClr val="0070C0"/>
                </a:solidFill>
                <a:latin typeface="AR BLANCA" panose="02000000000000000000" pitchFamily="2" charset="0"/>
              </a:rPr>
              <a:t>Jai Ho !</a:t>
            </a:r>
            <a:endParaRPr lang="en-GB" sz="5400" b="1" dirty="0">
              <a:solidFill>
                <a:srgbClr val="0070C0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1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71A40B-3A85-4ED4-AB00-A2CD828AAA4F}"/>
              </a:ext>
            </a:extLst>
          </p:cNvPr>
          <p:cNvSpPr/>
          <p:nvPr/>
        </p:nvSpPr>
        <p:spPr>
          <a:xfrm>
            <a:off x="1824853" y="1700808"/>
            <a:ext cx="77209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9900"/>
                </a:solidFill>
                <a:latin typeface="AR BLANCA" panose="02000000000000000000" pitchFamily="2" charset="0"/>
              </a:rPr>
              <a:t>Discussion on:</a:t>
            </a:r>
          </a:p>
          <a:p>
            <a:endParaRPr lang="en-IN" sz="2800" b="1" dirty="0">
              <a:solidFill>
                <a:srgbClr val="0070C0"/>
              </a:solidFill>
              <a:latin typeface="AR BLANCA" panose="02000000000000000000" pitchFamily="2" charset="0"/>
            </a:endParaRP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Modern Advertising trends </a:t>
            </a: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                      in the world</a:t>
            </a: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                                 And South Asia</a:t>
            </a:r>
            <a:endParaRPr lang="en-GB" sz="2800" dirty="0">
              <a:solidFill>
                <a:srgbClr val="00B0F0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6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71A40B-3A85-4ED4-AB00-A2CD828AAA4F}"/>
              </a:ext>
            </a:extLst>
          </p:cNvPr>
          <p:cNvSpPr/>
          <p:nvPr/>
        </p:nvSpPr>
        <p:spPr>
          <a:xfrm>
            <a:off x="965870" y="578590"/>
            <a:ext cx="9660565" cy="5714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9900"/>
                </a:solidFill>
                <a:latin typeface="AR BLANCA" panose="02000000000000000000" pitchFamily="2" charset="0"/>
              </a:rPr>
              <a:t>Advertising</a:t>
            </a:r>
          </a:p>
          <a:p>
            <a:endParaRPr lang="en-IN" sz="3200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Communication : </a:t>
            </a:r>
            <a:r>
              <a:rPr lang="en-IN" sz="2400" dirty="0">
                <a:solidFill>
                  <a:srgbClr val="00B0F0"/>
                </a:solidFill>
                <a:latin typeface="AR BLANCA" panose="02000000000000000000" pitchFamily="2" charset="0"/>
              </a:rPr>
              <a:t>Between Seller / Service Provider and </a:t>
            </a:r>
          </a:p>
          <a:p>
            <a:r>
              <a:rPr lang="en-IN" sz="2400" dirty="0">
                <a:solidFill>
                  <a:srgbClr val="00B0F0"/>
                </a:solidFill>
                <a:latin typeface="AR BLANCA" panose="02000000000000000000" pitchFamily="2" charset="0"/>
              </a:rPr>
              <a:t>                   Buyer / Subscriber</a:t>
            </a:r>
          </a:p>
          <a:p>
            <a:endParaRPr lang="en-IN" sz="2800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Type of Communication:  </a:t>
            </a:r>
            <a:r>
              <a:rPr lang="en-IN" sz="2400" dirty="0">
                <a:solidFill>
                  <a:srgbClr val="00B0F0"/>
                </a:solidFill>
                <a:latin typeface="AR BLANCA" panose="02000000000000000000" pitchFamily="2" charset="0"/>
              </a:rPr>
              <a:t>Verbal, Non-verbal or a mix of both</a:t>
            </a:r>
          </a:p>
          <a:p>
            <a:endParaRPr lang="en-IN" sz="28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Content : </a:t>
            </a:r>
            <a:r>
              <a:rPr lang="en-IN" sz="2400" dirty="0">
                <a:solidFill>
                  <a:srgbClr val="00B0F0"/>
                </a:solidFill>
                <a:latin typeface="AR BLANCA" panose="02000000000000000000" pitchFamily="2" charset="0"/>
              </a:rPr>
              <a:t>Which may attract the attention of the TG;</a:t>
            </a:r>
          </a:p>
          <a:p>
            <a:r>
              <a:rPr lang="en-IN" sz="2400" dirty="0">
                <a:solidFill>
                  <a:srgbClr val="00B0F0"/>
                </a:solidFill>
                <a:latin typeface="AR BLANCA" panose="02000000000000000000" pitchFamily="2" charset="0"/>
              </a:rPr>
              <a:t>           Also help stand away from the clutter</a:t>
            </a:r>
          </a:p>
          <a:p>
            <a:endParaRPr lang="en-IN" sz="28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Media : </a:t>
            </a:r>
            <a:r>
              <a:rPr lang="en-IN" sz="2400" dirty="0">
                <a:solidFill>
                  <a:srgbClr val="00B0F0"/>
                </a:solidFill>
                <a:latin typeface="AR BLANCA" panose="02000000000000000000" pitchFamily="2" charset="0"/>
              </a:rPr>
              <a:t>Any which the TG is exposed to : FOCUS</a:t>
            </a:r>
          </a:p>
          <a:p>
            <a:endParaRPr lang="en-IN" sz="2800" b="1" dirty="0">
              <a:solidFill>
                <a:srgbClr val="0070C0"/>
              </a:solidFill>
              <a:latin typeface="AR BLANCA" panose="02000000000000000000" pitchFamily="2" charset="0"/>
            </a:endParaRPr>
          </a:p>
          <a:p>
            <a:endParaRPr lang="en-GB" sz="2133" dirty="0">
              <a:solidFill>
                <a:srgbClr val="0070C0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41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28" y="553367"/>
            <a:ext cx="11577143" cy="6240693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1923323-60F4-47D3-8609-2258AD8C1245}"/>
              </a:ext>
            </a:extLst>
          </p:cNvPr>
          <p:cNvGraphicFramePr>
            <a:graphicFrameLocks noGrp="1"/>
          </p:cNvGraphicFramePr>
          <p:nvPr/>
        </p:nvGraphicFramePr>
        <p:xfrm>
          <a:off x="413137" y="1306019"/>
          <a:ext cx="11778863" cy="4297680"/>
        </p:xfrm>
        <a:graphic>
          <a:graphicData uri="http://schemas.openxmlformats.org/drawingml/2006/table">
            <a:tbl>
              <a:tblPr/>
              <a:tblGrid>
                <a:gridCol w="2765489">
                  <a:extLst>
                    <a:ext uri="{9D8B030D-6E8A-4147-A177-3AD203B41FA5}">
                      <a16:colId xmlns:a16="http://schemas.microsoft.com/office/drawing/2014/main" val="318333609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2688939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40191427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6753231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46200636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94378858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9682160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2016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2017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2018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2019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2020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2021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44453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Asia Pacific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176.42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187.49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200.81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211.57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224.31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237.77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78109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GB" sz="1800"/>
                        <a:t>Central and Eastern Europe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13.46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14.52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15.24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16.09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16.93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17.77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2552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800"/>
                        <a:t>Latin America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36.41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38.77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40.88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43.39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46.16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49.17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83744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/>
                        <a:t>Middle East and Africa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17.47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18.09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20.22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21.57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22.87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24.3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00751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/>
                        <a:t>North America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188.68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193.66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202.37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210.9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219.14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227.57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88959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/>
                        <a:t>Western Europe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92.06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94.85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97.46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100.32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103.16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105.92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7455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Worldwide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524.5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547.37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576.98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603.83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632.57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662.5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851623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F5E3F7E3-3BAE-411B-B60F-DA4697BFA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90" y="384636"/>
            <a:ext cx="4280023" cy="456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69809" tIns="88872" rIns="17457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Global Ad Spend figures ( Billion US $ ) </a:t>
            </a:r>
          </a:p>
        </p:txBody>
      </p:sp>
    </p:spTree>
    <p:extLst>
      <p:ext uri="{BB962C8B-B14F-4D97-AF65-F5344CB8AC3E}">
        <p14:creationId xmlns:p14="http://schemas.microsoft.com/office/powerpoint/2010/main" val="151681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71A40B-3A85-4ED4-AB00-A2CD828AAA4F}"/>
              </a:ext>
            </a:extLst>
          </p:cNvPr>
          <p:cNvSpPr/>
          <p:nvPr/>
        </p:nvSpPr>
        <p:spPr>
          <a:xfrm>
            <a:off x="526474" y="578590"/>
            <a:ext cx="112383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9900"/>
                </a:solidFill>
                <a:latin typeface="AR BLANCA" panose="02000000000000000000" pitchFamily="2" charset="0"/>
              </a:rPr>
              <a:t>Trends</a:t>
            </a:r>
          </a:p>
          <a:p>
            <a:endParaRPr lang="en-IN" sz="3200" b="1" dirty="0">
              <a:solidFill>
                <a:srgbClr val="FF9900"/>
              </a:solidFill>
              <a:latin typeface="AR BLANCA" panose="02000000000000000000" pitchFamily="2" charset="0"/>
            </a:endParaRP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Current :</a:t>
            </a:r>
          </a:p>
          <a:p>
            <a:endParaRPr lang="en-IN" sz="28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World –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 TV dominates but Digital fast taking over the traditional and will take over by 2021</a:t>
            </a: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USA – 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Digital has already taken over TV ad spend in 2018</a:t>
            </a: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China – 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TV leads but Digital to overtake by 2021</a:t>
            </a: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India -  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Traditional media still dominates but digital to take over by 2021 </a:t>
            </a:r>
          </a:p>
          <a:p>
            <a:r>
              <a:rPr lang="en-IN" sz="2800" b="1" dirty="0">
                <a:solidFill>
                  <a:srgbClr val="00B0F0"/>
                </a:solidFill>
                <a:latin typeface="AR BLANCA" panose="02000000000000000000" pitchFamily="2" charset="0"/>
              </a:rPr>
              <a:t>Nepal : </a:t>
            </a:r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No exact figs but traditional media led by Print media dominates. Broadcasting media retains its importance BUT this market will also follow the same course as the world, maybe a little later but sure.</a:t>
            </a:r>
          </a:p>
          <a:p>
            <a:endParaRPr lang="en-IN" sz="2000" b="1" dirty="0">
              <a:solidFill>
                <a:srgbClr val="00B0F0"/>
              </a:solidFill>
              <a:latin typeface="AR BLANCA" panose="02000000000000000000" pitchFamily="2" charset="0"/>
            </a:endParaRPr>
          </a:p>
          <a:p>
            <a:r>
              <a:rPr lang="en-IN" sz="2000" b="1" dirty="0">
                <a:solidFill>
                  <a:srgbClr val="00B0F0"/>
                </a:solidFill>
                <a:latin typeface="AR BLANCA" panose="02000000000000000000" pitchFamily="2" charset="0"/>
              </a:rPr>
              <a:t>Although it seems a war between screens. Print and Outdoors would still retain their position as important media in south Asia</a:t>
            </a:r>
            <a:endParaRPr lang="en-GB" sz="2000" dirty="0">
              <a:solidFill>
                <a:srgbClr val="00B0F0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86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08653"/>
            <a:ext cx="11577143" cy="624069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6239D84-18B7-46B2-914D-0D26732839D3}"/>
              </a:ext>
            </a:extLst>
          </p:cNvPr>
          <p:cNvSpPr/>
          <p:nvPr/>
        </p:nvSpPr>
        <p:spPr>
          <a:xfrm>
            <a:off x="709286" y="251866"/>
            <a:ext cx="4964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FF9900"/>
                </a:solidFill>
                <a:latin typeface="AR BLANCA" panose="02000000000000000000" pitchFamily="2" charset="0"/>
              </a:rPr>
              <a:t>Digital takes over TV in USA in 2018 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C5A96B-CB8D-4833-8AF1-08E0A24A6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691" y="906527"/>
            <a:ext cx="7315200" cy="544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9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1256E3-AE44-46B9-8E15-9DB57B3242E5}"/>
              </a:ext>
            </a:extLst>
          </p:cNvPr>
          <p:cNvSpPr/>
          <p:nvPr/>
        </p:nvSpPr>
        <p:spPr>
          <a:xfrm>
            <a:off x="589862" y="625825"/>
            <a:ext cx="6676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FF9900"/>
                </a:solidFill>
                <a:latin typeface="AR BLANCA" panose="02000000000000000000" pitchFamily="2" charset="0"/>
              </a:rPr>
              <a:t>Digital fast moving ahead to take over TV in China 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38A52C-91F9-4CF3-8C68-09F55BCFC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726" y="1264323"/>
            <a:ext cx="8160327" cy="523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1256E3-AE44-46B9-8E15-9DB57B3242E5}"/>
              </a:ext>
            </a:extLst>
          </p:cNvPr>
          <p:cNvSpPr/>
          <p:nvPr/>
        </p:nvSpPr>
        <p:spPr>
          <a:xfrm>
            <a:off x="589862" y="625825"/>
            <a:ext cx="9845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FF9900"/>
                </a:solidFill>
                <a:latin typeface="AR BLANCA" panose="02000000000000000000" pitchFamily="2" charset="0"/>
              </a:rPr>
              <a:t>Digital fast </a:t>
            </a:r>
            <a:r>
              <a:rPr lang="en-IN" sz="2400" b="1" dirty="0">
                <a:solidFill>
                  <a:srgbClr val="FF9900"/>
                </a:solidFill>
                <a:latin typeface="AR BLANCA" panose="02000000000000000000" pitchFamily="2" charset="0"/>
              </a:rPr>
              <a:t>moving</a:t>
            </a:r>
            <a:r>
              <a:rPr lang="en-IN" b="1" dirty="0">
                <a:solidFill>
                  <a:srgbClr val="FF9900"/>
                </a:solidFill>
                <a:latin typeface="AR BLANCA" panose="02000000000000000000" pitchFamily="2" charset="0"/>
              </a:rPr>
              <a:t> ahead to take over TV in India : </a:t>
            </a:r>
            <a:r>
              <a:rPr lang="en-IN" sz="1600" b="1" dirty="0">
                <a:solidFill>
                  <a:srgbClr val="0070C0"/>
                </a:solidFill>
                <a:latin typeface="AR BLANCA" panose="02000000000000000000" pitchFamily="2" charset="0"/>
              </a:rPr>
              <a:t>Digital growing faster and stands to take over by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3CE6AE-3B9D-4619-94C7-3E188048E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7236" y="1163782"/>
            <a:ext cx="8174182" cy="543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18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A6111-382E-47CD-A49B-3583352FE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B86-4B4F-4BB6-BF8B-67B2321F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67" y="356659"/>
            <a:ext cx="11577143" cy="62406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1256E3-AE44-46B9-8E15-9DB57B3242E5}"/>
              </a:ext>
            </a:extLst>
          </p:cNvPr>
          <p:cNvSpPr/>
          <p:nvPr/>
        </p:nvSpPr>
        <p:spPr>
          <a:xfrm>
            <a:off x="589862" y="625825"/>
            <a:ext cx="9640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FF9900"/>
                </a:solidFill>
                <a:latin typeface="AR BLANCA" panose="02000000000000000000" pitchFamily="2" charset="0"/>
              </a:rPr>
              <a:t>Nepal : </a:t>
            </a:r>
            <a:r>
              <a:rPr lang="en-IN" sz="2000" b="1" dirty="0">
                <a:solidFill>
                  <a:srgbClr val="0070C0"/>
                </a:solidFill>
                <a:latin typeface="AR BLANCA" panose="02000000000000000000" pitchFamily="2" charset="0"/>
              </a:rPr>
              <a:t>Digital media penetrating faster and will take over traditional media in 3-4 years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EEA26B-9E41-45CD-998A-C76542E737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83597"/>
            <a:ext cx="8261259" cy="464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301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803</Words>
  <Application>Microsoft Office PowerPoint</Application>
  <PresentationFormat>Widescreen</PresentationFormat>
  <Paragraphs>197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 BLANCA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Deepak Ranjan</dc:creator>
  <cp:lastModifiedBy>Deepak Ranjan</cp:lastModifiedBy>
  <cp:revision>67</cp:revision>
  <dcterms:created xsi:type="dcterms:W3CDTF">2018-08-08T04:40:12Z</dcterms:created>
  <dcterms:modified xsi:type="dcterms:W3CDTF">2018-08-17T01:38:38Z</dcterms:modified>
</cp:coreProperties>
</file>